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47"/>
  </p:notesMasterIdLst>
  <p:sldIdLst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B8C40-5413-49F6-ADE6-065CE2111B4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E76F52-713E-4470-8C59-B18338BB2F65}" type="pres">
      <dgm:prSet presAssocID="{F8BB8C40-5413-49F6-ADE6-065CE2111B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FE04B-E2B4-41C2-A217-D54299D8EA2A}" type="presOf" srcId="{F8BB8C40-5413-49F6-ADE6-065CE2111B4D}" destId="{C1E76F52-713E-4470-8C59-B18338BB2F65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AF5D-9E81-4849-9C42-5870D9556C9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3F86-CB63-41CA-A67D-635AA29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7638" y="-3175"/>
            <a:ext cx="30813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7638" y="8820150"/>
            <a:ext cx="308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748" tIns="0" rIns="17748" bIns="0" anchor="b"/>
          <a:lstStyle>
            <a:lvl1pPr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28575" y="8820150"/>
            <a:ext cx="308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-28575" y="-3175"/>
            <a:ext cx="3081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552450"/>
            <a:ext cx="4933950" cy="3700463"/>
          </a:xfrm>
          <a:ln cap="flat">
            <a:solidFill>
              <a:schemeClr val="tx1"/>
            </a:solidFill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410075"/>
            <a:ext cx="51149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5988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635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i="1" dirty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547688"/>
            <a:ext cx="4905375" cy="3679825"/>
          </a:xfrm>
          <a:ln cap="flat">
            <a:solidFill>
              <a:schemeClr val="tx1"/>
            </a:solidFill>
          </a:ln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r>
              <a:rPr lang="en-US" altLang="en-US" dirty="0"/>
              <a:t>CBD removed from hemp from DEA’s Schedule 1 list, it is now regulated through USDA</a:t>
            </a:r>
          </a:p>
          <a:p>
            <a:endParaRPr lang="en-US" altLang="en-US" dirty="0"/>
          </a:p>
          <a:p>
            <a:r>
              <a:rPr lang="en-US" altLang="en-US" dirty="0"/>
              <a:t>CocaCola is looking into making CBD sodas</a:t>
            </a:r>
          </a:p>
        </p:txBody>
      </p:sp>
    </p:spTree>
    <p:extLst>
      <p:ext uri="{BB962C8B-B14F-4D97-AF65-F5344CB8AC3E}">
        <p14:creationId xmlns:p14="http://schemas.microsoft.com/office/powerpoint/2010/main" val="224045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57638" y="-4763"/>
            <a:ext cx="30813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6" tIns="46473" rIns="92946" bIns="46473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57638" y="8820150"/>
            <a:ext cx="308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7" tIns="0" rIns="16137" bIns="0" anchor="b"/>
          <a:lstStyle>
            <a:lvl1pPr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/>
              <a:t>12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-28575" y="8820150"/>
            <a:ext cx="308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6" tIns="46473" rIns="92946" bIns="46473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-28575" y="-4763"/>
            <a:ext cx="30813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6" tIns="46473" rIns="92946" bIns="46473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550863"/>
            <a:ext cx="4935538" cy="3702050"/>
          </a:xfrm>
          <a:ln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410075"/>
            <a:ext cx="51149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56" rIns="7745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439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925888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25888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4" tIns="0" rIns="16024" bIns="0" anchor="b"/>
          <a:lstStyle>
            <a:lvl1pPr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800" i="1"/>
              <a:t>12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-28575" y="8767763"/>
            <a:ext cx="3057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28575" y="-4763"/>
            <a:ext cx="3057525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4" tIns="43757" rIns="87514" bIns="43757" anchor="ctr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000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547688"/>
            <a:ext cx="4905375" cy="3679825"/>
          </a:xfrm>
          <a:ln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9800" y="4383088"/>
            <a:ext cx="5075238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18" tIns="38459" rIns="76918" bIns="3845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39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57638" y="-4763"/>
            <a:ext cx="30813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57638" y="8820150"/>
            <a:ext cx="308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7" tIns="0" rIns="16137" bIns="0" anchor="b"/>
          <a:lstStyle>
            <a:lvl1pPr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/>
              <a:t>12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-28575" y="8820150"/>
            <a:ext cx="308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28575" y="-4763"/>
            <a:ext cx="30813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550863"/>
            <a:ext cx="4935538" cy="3702050"/>
          </a:xfrm>
          <a:ln cap="flat">
            <a:solidFill>
              <a:schemeClr val="tx1"/>
            </a:solidFill>
          </a:ln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410075"/>
            <a:ext cx="51149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56" tIns="38728" rIns="77456" bIns="387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007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957638" y="-4763"/>
            <a:ext cx="30813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957638" y="8820150"/>
            <a:ext cx="308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7" tIns="0" rIns="16137" bIns="0" anchor="b"/>
          <a:lstStyle>
            <a:lvl1pPr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/>
              <a:t>12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-28575" y="8820150"/>
            <a:ext cx="308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-28575" y="-4763"/>
            <a:ext cx="30813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550863"/>
            <a:ext cx="4935538" cy="3702050"/>
          </a:xfrm>
          <a:ln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410075"/>
            <a:ext cx="51149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56" tIns="38728" rIns="77456" bIns="387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29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957638" y="-4763"/>
            <a:ext cx="30813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57638" y="8820150"/>
            <a:ext cx="308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7" tIns="0" rIns="16137" bIns="0" anchor="b"/>
          <a:lstStyle>
            <a:lvl1pPr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/>
              <a:t>12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-28575" y="8820150"/>
            <a:ext cx="308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-28575" y="-4763"/>
            <a:ext cx="30813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26" tIns="44064" rIns="88126" bIns="44064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550863"/>
            <a:ext cx="4935538" cy="3702050"/>
          </a:xfrm>
          <a:ln cap="flat">
            <a:solidFill>
              <a:schemeClr val="tx1"/>
            </a:solidFill>
          </a:ln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410075"/>
            <a:ext cx="51149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56" tIns="38728" rIns="77456" bIns="387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974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957638" y="-4763"/>
            <a:ext cx="30813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6" tIns="46473" rIns="92946" bIns="46473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57638" y="8820150"/>
            <a:ext cx="30813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7" tIns="0" rIns="16137" bIns="0" anchor="b"/>
          <a:lstStyle>
            <a:lvl1pPr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83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8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i="1"/>
              <a:t>12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-28575" y="8820150"/>
            <a:ext cx="30813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6" tIns="46473" rIns="92946" bIns="46473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-28575" y="-4763"/>
            <a:ext cx="30813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6" tIns="46473" rIns="92946" bIns="46473" anchor="ctr"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550863"/>
            <a:ext cx="4935538" cy="3702050"/>
          </a:xfrm>
          <a:ln cap="flat">
            <a:solidFill>
              <a:schemeClr val="tx1"/>
            </a:solidFill>
          </a:ln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410075"/>
            <a:ext cx="511492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56" rIns="7745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078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9086BD-6BAD-4122-BDD0-4F8904D55FD3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5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4D282-C07F-40F8-868A-F4C741984CE0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8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358C895-CD6B-45CD-A3ED-2D30C7BF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03881BD-A5AA-40B5-923B-FA29AC93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4EB6358-6F57-429D-8A2D-68C05178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A2CD5-3CF5-4146-ADBA-FDE03BAAFAD2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6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21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F01140-4A03-455A-8142-152E60C3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0DD5A85-0617-4AAA-A330-211638B3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4579351-B594-4409-956E-5497F639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64B09-DFDB-4777-B24E-9365F5602083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5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8D3CCED0-3F39-49BD-AA85-15CD7A6E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10578395-116E-41F4-8DB1-094614A2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EE25EB6D-BD0C-47B5-8CA9-EA5C447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4FCFE11-1474-4CE5-9D2F-B7D2BC87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89AF4D9-A28B-4251-9201-EC92B0E2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B9F43-8A92-4214-8F81-D49949F589F2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4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41B6D-B89A-4491-8263-F441685F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5317A7-C47E-4FD7-8DCB-1D884E7F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9C9C7-EB5B-426C-9FCD-701BD849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884DF-8003-4CDD-9E86-DC3BF08BACE6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3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F5668291-C4A6-495B-B137-C4402FC4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BCF3B88-3225-4755-AAE3-1F9EF23A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84EA99F-D7D3-4E17-AF85-7D9F0FFF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01FA3-6CEF-44FE-940D-C8703B7AAEAE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0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44B675BC-A60B-476A-98FD-273F4324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090D9E8-A449-4E9D-95A9-A9082391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85E40E9-EEE6-467B-9A8E-5582A337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959E79-6790-4122-99C5-88769C540B36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3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4A80095-71DC-47F3-8E38-90570C2D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16AFA7B-1E72-4FB7-8393-BF2CD380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2CC5180-1DD5-400F-95F5-54778962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F59710-6B91-4F34-9158-4144DFEEECC7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5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90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7764D68-3810-4152-B157-9162BFFA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A0284A1-5F68-42A5-BC21-594553F4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20A5508-4DBF-4FB5-9EBE-157443C9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AC5BF-5F91-4405-8DDE-3AD807CAF682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1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758EA-1D34-4B6B-83CD-988FC793123B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2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9614C-C466-4389-83C8-0BAD22CC8FE8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7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CF665-B39B-4CC9-B71C-32571C3A6590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F1367-8C53-4110-9C04-CEEFBAE6965D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8836F-46F7-47E4-80B1-A0384261471D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8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07" y="6356351"/>
            <a:ext cx="2133149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567" y="6356351"/>
            <a:ext cx="2894868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848" y="6324601"/>
            <a:ext cx="2133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6A236-5D46-488D-B742-BBC9CA4C3527}" type="slidenum">
              <a:rPr lang="en-US" altLang="en-US" sz="21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3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707" y="274638"/>
            <a:ext cx="8228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707" y="1600201"/>
            <a:ext cx="82285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1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Courier New" panose="02070309020205020404" pitchFamily="49" charset="0"/>
        <a:buChar char="♦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Template-inn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707" y="274638"/>
            <a:ext cx="8228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707" y="1600201"/>
            <a:ext cx="82285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89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Courier New" panose="02070309020205020404" pitchFamily="49" charset="0"/>
        <a:buChar char="♦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Cambria" pitchFamily="18" charset="0"/>
          <a:ea typeface="ＭＳ Ｐゴシック" pitchFamily="-110" charset="-128"/>
          <a:cs typeface="Cambria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odapc/dot-mock-collection-instructional-video" TargetMode="External"/><Relationship Id="rId7" Type="http://schemas.openxmlformats.org/officeDocument/2006/relationships/hyperlink" Target="https://transit-safety.fta.dot.gov/DrugAndAlcohol/Tools/DAPMForms/Checklists/Drug%20Testing%20Custody%20and%20Control%20Form%20Review%20Checklist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it-safety.fta.dot.gov/DrugAndAlcohol/Tools/DAPMForms/Checklists/Alcohol%20Testing%20Form%20Review%20Checklist.docx" TargetMode="External"/><Relationship Id="rId5" Type="http://schemas.openxmlformats.org/officeDocument/2006/relationships/hyperlink" Target="https://www.transportation.gov/odapc/employer_brochure" TargetMode="External"/><Relationship Id="rId4" Type="http://schemas.openxmlformats.org/officeDocument/2006/relationships/hyperlink" Target="https://www.transportation.gov/odapc/collection-site-security-integrity-video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406526" y="1714501"/>
            <a:ext cx="7162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prstClr val="black"/>
              </a:buClr>
              <a:buSzPct val="90000"/>
              <a:buFont typeface="Symbol" panose="05050102010706020507" pitchFamily="18" charset="2"/>
              <a:buChar char="¨"/>
            </a:pPr>
            <a:endParaRPr lang="en-US" altLang="en-US" sz="21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819401" y="5943601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prstClr val="black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RLS &amp; Associates, Inc.</a:t>
            </a:r>
          </a:p>
        </p:txBody>
      </p:sp>
      <p:sp>
        <p:nvSpPr>
          <p:cNvPr id="14340" name="Title 12"/>
          <p:cNvSpPr>
            <a:spLocks noGrp="1"/>
          </p:cNvSpPr>
          <p:nvPr>
            <p:ph type="ctrTitle"/>
          </p:nvPr>
        </p:nvSpPr>
        <p:spPr>
          <a:xfrm>
            <a:off x="274639" y="2819401"/>
            <a:ext cx="8594725" cy="1966913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Small Transit Employers:  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Challenges &amp; Best Practices</a:t>
            </a:r>
          </a:p>
        </p:txBody>
      </p:sp>
      <p:sp>
        <p:nvSpPr>
          <p:cNvPr id="14341" name="Subtitle 13"/>
          <p:cNvSpPr>
            <a:spLocks noGrp="1"/>
          </p:cNvSpPr>
          <p:nvPr>
            <p:ph type="subTitle" idx="1"/>
          </p:nvPr>
        </p:nvSpPr>
        <p:spPr>
          <a:xfrm>
            <a:off x="2057401" y="4724400"/>
            <a:ext cx="5105400" cy="1722438"/>
          </a:xfrm>
        </p:spPr>
        <p:txBody>
          <a:bodyPr/>
          <a:lstStyle/>
          <a:p>
            <a:r>
              <a:rPr lang="en-US" altLang="en-US" sz="2000">
                <a:solidFill>
                  <a:srgbClr val="632523"/>
                </a:solidFill>
                <a:ea typeface="ＭＳ Ｐゴシック" panose="020B0600070205080204" pitchFamily="34" charset="-128"/>
              </a:rPr>
              <a:t>14th Annual FTA Drug and Alcohol Program</a:t>
            </a:r>
          </a:p>
          <a:p>
            <a:r>
              <a:rPr lang="en-US" altLang="en-US" sz="2000">
                <a:solidFill>
                  <a:srgbClr val="632523"/>
                </a:solidFill>
                <a:ea typeface="ＭＳ Ｐゴシック" panose="020B0600070205080204" pitchFamily="34" charset="-128"/>
              </a:rPr>
              <a:t>National Conference</a:t>
            </a:r>
          </a:p>
          <a:p>
            <a:r>
              <a:rPr lang="en-US" altLang="en-US" sz="2000">
                <a:solidFill>
                  <a:srgbClr val="632523"/>
                </a:solidFill>
                <a:ea typeface="ＭＳ Ｐゴシック" panose="020B0600070205080204" pitchFamily="34" charset="-128"/>
              </a:rPr>
              <a:t>April 2-4, 2019</a:t>
            </a:r>
          </a:p>
          <a:p>
            <a:r>
              <a:rPr lang="en-US" altLang="en-US" sz="2000">
                <a:solidFill>
                  <a:srgbClr val="1D4533"/>
                </a:solidFill>
                <a:ea typeface="ＭＳ Ｐゴシック" panose="020B0600070205080204" pitchFamily="34" charset="-128"/>
              </a:rPr>
              <a:t>Robbie L. Sarles, RLS &amp; Associates, Inc.</a:t>
            </a:r>
            <a:endParaRPr lang="en-US" altLang="en-US" sz="1900" b="1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900" b="1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9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287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Staffing Challenges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Meet Site Specific Training Needs Often Overlooked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Inform and Educate Employees and Supervisors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Company Policy Specifics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Internal Procedures for Each Testing Category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Roles and Responsibilities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 Operating Procedures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Timelines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6639" r="17014" b="7053"/>
          <a:stretch>
            <a:fillRect/>
          </a:stretch>
        </p:blipFill>
        <p:spPr bwMode="auto">
          <a:xfrm>
            <a:off x="6211889" y="4343401"/>
            <a:ext cx="16367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3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Staffing Challenges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Introduce Risk Mitigation Procedures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Inform Applicants, New Hires, and Employees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Testing Requirements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Practical Realities of Today’s World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Avoiding a Positive Test</a:t>
            </a:r>
          </a:p>
          <a:p>
            <a:pPr lvl="3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Medical Marijuana</a:t>
            </a:r>
          </a:p>
          <a:p>
            <a:pPr lvl="3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Recreational </a:t>
            </a:r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Marijuana</a:t>
            </a:r>
            <a:endParaRPr lang="en-US" altLang="en-US" dirty="0" smtClean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lvl="3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Opioid Pain Medication Misuse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Avoiding a Safety Risk Determination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73380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 Challenges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B4849CF5-67FB-4461-AAE2-0790A3F9A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371601"/>
            <a:ext cx="7734300" cy="47545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Limited Staff/Staff Turnover</a:t>
            </a:r>
          </a:p>
          <a:p>
            <a:pPr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Program Management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Competition for Scarce Time and Resources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No Written Standard Operating Procedures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Policy Consistency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Geographic Service Area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Limited Access to Qualified Service Agents</a:t>
            </a:r>
          </a:p>
        </p:txBody>
      </p:sp>
    </p:spTree>
    <p:extLst>
      <p:ext uri="{BB962C8B-B14F-4D97-AF65-F5344CB8AC3E}">
        <p14:creationId xmlns:p14="http://schemas.microsoft.com/office/powerpoint/2010/main" val="33970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Establish D&amp;A Program as a Priority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Re-Establish Importance and Relevancy as a Critical Safety Program: Avoid Complacency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Designate Dedicated Time and Resources for Critical Program Management Activities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Selection and Scheduling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Recordkeeping/Filing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MIS Report Preparation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Oversight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Policy and Procure Updates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Employee Training</a:t>
            </a:r>
          </a:p>
          <a:p>
            <a:pPr marL="1371600" lvl="3" indent="0"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 Challenges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Keep Up-to Date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Regulatory Changes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Interpretations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Best Practices/Networking Opportunities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Resources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DAPM Training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921125"/>
            <a:ext cx="330676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Peruse Official Websites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FTA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ODAPC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Implementation Guidelines 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Subscribe to FTA Drug and Alcohol Regulation Updates Newsletters  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Read as Soon as Published!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Create Electronic Reference Library of FTA and ODAPC Publications 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Consult When Questions Arise 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Don’t Reinvent the Wheel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3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 Challenges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Create Written Standard Operating Procedures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Simple Step-By-Step Procedures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Checklists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Forms (with Instructions)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File Structure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Timelines/Schedule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File Organization</a:t>
            </a: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105275"/>
            <a:ext cx="3459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 Challenges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Avoid Separation of Responsibilities to Different Departments and Locations, if Possible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Develop Procedures for Necessary Information Sharing Between Departments (i.e. HR and Transit)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Communication and Confidentiality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Define Roles and Responsibility for Compliance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Designate One DAPM as Ultimately Responsible 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Ensure Transit DAPM Provides Input/Defines Policy and Procedures Impacting Transit Compliance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File Location: Avoid Decentralized Recordkeeping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Preferably One Repository for All D&amp;A Files</a:t>
            </a:r>
          </a:p>
        </p:txBody>
      </p:sp>
    </p:spTree>
    <p:extLst>
      <p:ext uri="{BB962C8B-B14F-4D97-AF65-F5344CB8AC3E}">
        <p14:creationId xmlns:p14="http://schemas.microsoft.com/office/powerpoint/2010/main" val="23496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Revisit Policy Assumptions—Inconsistent Application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Zero Tolerance vs Second Chance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Philosophical Changes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Societal Expectations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Practical Reality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Safety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Risk Management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Hire/Fire/Rehire Practices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681288"/>
            <a:ext cx="23606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Schedule Random Tests with Caution to Ensure Unpredictable and No Advance Warning Is Provided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Schedule Substitute Drivers in the Same Manner They Would Be Scheduled for Other Unexpected Absences	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Not Exclusively for Testing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Avoid a Pattern or Practice That Indicates When Tests Will Be Conducted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Increase the Number of Random Tests in a Period to Inform Employees That Additional Tests Can Be Performed Even if Testing Rate Has Been Met</a:t>
            </a:r>
          </a:p>
        </p:txBody>
      </p:sp>
    </p:spTree>
    <p:extLst>
      <p:ext uri="{BB962C8B-B14F-4D97-AF65-F5344CB8AC3E}">
        <p14:creationId xmlns:p14="http://schemas.microsoft.com/office/powerpoint/2010/main" val="3567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74638"/>
            <a:ext cx="77343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What Are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Your Issues?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600200"/>
            <a:ext cx="77343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Prior to the Session Beginning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Write  on the 3X5 Card Your Three Biggest Challenges as a Small Employer</a:t>
            </a: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733800"/>
            <a:ext cx="42799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53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Schedule Random Test During All Times Safety-Sensitive Functions Are Performed—Even When Operationally Inconvenient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6576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0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Program Management Challenges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If Mobile Collectors Are Used, Actively Manage the Manner of Service Delivery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Avoid Predictability 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Timing of Tests as a Function of Distance from Mobile Collector’s Home Base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Scheduling of Tests Based on Mobile Collector’s Trip Circuit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Group Testing for Mobile Collector’s Convenience and Profitability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“Announcement of Testing” Associated with the On-Site Presence of Mobile Collector’s Vehicle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7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 Challenges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B4849CF5-67FB-4461-AAE2-0790A3F9A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371601"/>
            <a:ext cx="7734300" cy="47545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Limited Staff/Staff Turnover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Program Management</a:t>
            </a:r>
          </a:p>
          <a:p>
            <a:pPr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Geographic Service Area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Limited Management Oversight in Remote Areas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Limited Access to Qualified Service Agents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6" y="3886201"/>
            <a:ext cx="34988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0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04851" y="76200"/>
            <a:ext cx="7734300" cy="1341438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Geographic Area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09601" y="1524000"/>
            <a:ext cx="8001000" cy="4953000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Establish Decision Making Protocol for Remote Accidents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Dispatch Supervisor to Scene if Possible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If Not Possible and Operator is Not Injured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Require Operator to Immediately Report to Management/Dispatcher After Securing Situation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Establish Procedures for Dispatcher to Interview Operator to Ascertain Relevant Details of the Accident/Send Pictures if Possible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Procedures for Dispatcher to Interview/Verify Details with On-Site Law Enforcement/Witnesses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Determine if Post-Accident Testing Thresholds Have Been Met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6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Geographic Area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If Operator is Injured 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Dispatch Supervisor to Scene Immediately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Do Not Delay Operator Access to Medical Treatment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Develop Procedures for Obtaining Information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Local Law Enforcement at the Scene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Medical Treatment Facility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Determine if Post-Accident Testing Thresholds Have Been Met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Arrange for Test at Medical Facility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23222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Geographic Area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7829550" cy="4525963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Establish Decision Making Protocols for Reasonable Suspicion Testing in Remote Locations with No Supervisor Coverage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Investigate All Complaints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Send Trained Supervisor Immediately to Location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Verify Identity of Witness and Interview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If On-Board Cameras, View if </a:t>
            </a:r>
            <a:r>
              <a:rPr lang="en-US" altLang="en-US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Real Time </a:t>
            </a: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Access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View Witness Provided </a:t>
            </a:r>
            <a:r>
              <a:rPr lang="en-US" altLang="en-US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Real Time </a:t>
            </a: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Video Footage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If Possible Concern Exists, Instruct Driver to Cease Performing Safety-Sensitive Function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Supervisor Conducts Reasonable Suspicion Assessment When Arrives On-Site</a:t>
            </a:r>
          </a:p>
        </p:txBody>
      </p:sp>
    </p:spTree>
    <p:extLst>
      <p:ext uri="{BB962C8B-B14F-4D97-AF65-F5344CB8AC3E}">
        <p14:creationId xmlns:p14="http://schemas.microsoft.com/office/powerpoint/2010/main" val="23506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Geographic Area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Establish Procedures for Accessing Remote Testing Locations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Assess Total Service Coverage Area to Determine Proximity (e.g. Drive Time) to Collection Sites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Areas Where There are Gaps (More than 60-120 Minutes)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Alternative Collection Sites to Fill Gaps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TPA Assistance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Other Transit Systems/DOT-Covered Employers in the Area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Develop Accounts with Alternative Sites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1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 Challenges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B4849CF5-67FB-4461-AAE2-0790A3F9A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371601"/>
            <a:ext cx="7734300" cy="47545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Limited Staff/Staff Turnover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Program Management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Geographic Service Area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Limited Management Oversight in Remote Areas</a:t>
            </a:r>
          </a:p>
          <a:p>
            <a:pPr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Limited Access to Qualified Service Agents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Limited Collection Site Options</a:t>
            </a:r>
          </a:p>
          <a:p>
            <a:pPr lvl="2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Limited Days and Hours</a:t>
            </a:r>
          </a:p>
          <a:p>
            <a:pPr lvl="2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Minimal Competition </a:t>
            </a:r>
          </a:p>
          <a:p>
            <a:pPr marL="914400" lvl="2" indent="0"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     to Drive Quality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Limited SAP Options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191000"/>
            <a:ext cx="1858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Develop Procedures for Obtaining Collection Services During Non-Business Hours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Establish Positive Relationship with Management and Staff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Negotiate Individual Instances of After Hours Collections Rather Than Change of Office Hours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Contract with Individual Collectors, if Possible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Contract with Other Off-Duty Medical Professionals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Contract with Other Non-Medical Agencies/Firms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Local Social Service Agencies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Local Public/Governmental Entities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Conduct In-House Collection Services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7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04851" y="1524001"/>
            <a:ext cx="7734300" cy="4602163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Promote Quality of Collection Site Services When Competition Is Limited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Establish Mutually Beneficial Partnerships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Access to DOT/FTA Resources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ODAPC Mock Collection Video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Publications/Checklists</a:t>
            </a:r>
          </a:p>
          <a:p>
            <a:pPr lvl="3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Ensure All Collectors/BATs are on Appropriate ODAPC List Serve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Quality, Informed, Non-Punitive Feedback</a:t>
            </a:r>
          </a:p>
        </p:txBody>
      </p:sp>
    </p:spTree>
    <p:extLst>
      <p:ext uri="{BB962C8B-B14F-4D97-AF65-F5344CB8AC3E}">
        <p14:creationId xmlns:p14="http://schemas.microsoft.com/office/powerpoint/2010/main" val="13776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To Present Challenges Commonly Faced by Small Transit Employers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To Present Best Practices for How These Challenges Can Be Met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pPr marL="400050" lvl="1" indent="0" algn="ctr"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Note:  The Content of This Presentation Does Not Provide Regulatory Requirements or Guidance.  </a:t>
            </a:r>
            <a:r>
              <a:rPr lang="en-US" altLang="en-US" sz="1600">
                <a:solidFill>
                  <a:srgbClr val="0070C0"/>
                </a:solidFill>
                <a:ea typeface="ＭＳ Ｐゴシック" panose="020B0600070205080204" pitchFamily="34" charset="-128"/>
              </a:rPr>
              <a:t>Best Practice Examples and Suggested Procedures Are Shown in Blue and Represent the Sole Opinion of the Presenter </a:t>
            </a:r>
          </a:p>
        </p:txBody>
      </p:sp>
    </p:spTree>
    <p:extLst>
      <p:ext uri="{BB962C8B-B14F-4D97-AF65-F5344CB8AC3E}">
        <p14:creationId xmlns:p14="http://schemas.microsoft.com/office/powerpoint/2010/main" val="1383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Investigate Irregular Collection Events and Cancelled Tests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Conduct Oversight Activities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CCF/ATF Review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Annual Inspections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Mock Collections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4387850"/>
            <a:ext cx="28670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788989" y="1828800"/>
            <a:ext cx="7516813" cy="3657600"/>
          </a:xfrm>
        </p:spPr>
        <p:txBody>
          <a:bodyPr vert="horz" wrap="square" lIns="100013" tIns="49213" rIns="100013" bIns="492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 2" panose="05020102010507070707" pitchFamily="18" charset="2"/>
              <a:buChar char="®"/>
            </a:pP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Review </a:t>
            </a:r>
            <a:r>
              <a:rPr lang="en-US" altLang="en-US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All</a:t>
            </a: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Chain of Custody and Control Forms (CCF) and </a:t>
            </a:r>
            <a:r>
              <a:rPr lang="en-US" altLang="en-US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All</a:t>
            </a: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Alcohol Testing Forms (ATF)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Review as Tests Are Conducted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Seek to Correct All Errors Found Even if There Is No Cause for the Test to be Cancelled</a:t>
            </a:r>
          </a:p>
          <a:p>
            <a:pPr eaLnBrk="1" hangingPunct="1">
              <a:buFont typeface="Courier New" panose="02070309020205020404" pitchFamily="49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Rectangle 2"/>
          <p:cNvSpPr>
            <a:spLocks noGrp="1"/>
          </p:cNvSpPr>
          <p:nvPr>
            <p:ph type="title"/>
          </p:nvPr>
        </p:nvSpPr>
        <p:spPr>
          <a:xfrm>
            <a:off x="1379539" y="223838"/>
            <a:ext cx="6545263" cy="990600"/>
          </a:xfrm>
        </p:spPr>
        <p:txBody>
          <a:bodyPr vert="horz" wrap="square" lIns="100013" tIns="49213" rIns="100013" bIns="4921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4" y="4343400"/>
            <a:ext cx="28114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088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-76200"/>
            <a:ext cx="8067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03263" y="-7938"/>
            <a:ext cx="1600200" cy="4525963"/>
          </a:xfrm>
        </p:spPr>
        <p:txBody>
          <a:bodyPr/>
          <a:lstStyle/>
          <a:p>
            <a:pPr algn="ctr">
              <a:buFont typeface="Courier New" panose="02070309020205020404" pitchFamily="49" charset="0"/>
              <a:buNone/>
            </a:pPr>
            <a:r>
              <a:rPr lang="en-US" altLang="en-US" b="1" u="sng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Round 1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1" y="11430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Axon County Transit Authority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742 Evergreen Ter., Springfield, CA 12345</a:t>
            </a: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660901" y="1009651"/>
            <a:ext cx="3949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Dr. Julius M. Hibbert, M.D.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1709 Broderick St., San Francisco, CA 94115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Office.520.867.53509|Fax.520.606.0842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2468563" y="1774825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123-45-6789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63C06FD1-04FF-45A6-9472-C45656A4CA90}"/>
              </a:ext>
            </a:extLst>
          </p:cNvPr>
          <p:cNvSpPr/>
          <p:nvPr/>
        </p:nvSpPr>
        <p:spPr>
          <a:xfrm>
            <a:off x="5257801" y="2089150"/>
            <a:ext cx="228600" cy="24765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xmlns="" id="{248B1B13-78AA-4479-85EB-7DAEB7E67AC4}"/>
              </a:ext>
            </a:extLst>
          </p:cNvPr>
          <p:cNvSpPr/>
          <p:nvPr/>
        </p:nvSpPr>
        <p:spPr>
          <a:xfrm>
            <a:off x="2547938" y="2257425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7" name="TextBox 10"/>
          <p:cNvSpPr txBox="1">
            <a:spLocks noChangeArrowheads="1"/>
          </p:cNvSpPr>
          <p:nvPr/>
        </p:nvSpPr>
        <p:spPr bwMode="auto">
          <a:xfrm>
            <a:off x="738188" y="2709863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I.C.U.P. Services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125 Troy St., Springfield, CA 12345</a:t>
            </a:r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6635751" y="2670176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455-788-1222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6635751" y="2970214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455-788-1223</a:t>
            </a: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xmlns="" id="{1258C7F3-72D5-4184-A707-A6A3A8285194}"/>
              </a:ext>
            </a:extLst>
          </p:cNvPr>
          <p:cNvSpPr/>
          <p:nvPr/>
        </p:nvSpPr>
        <p:spPr>
          <a:xfrm>
            <a:off x="2351088" y="3435350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3784601" y="4667250"/>
            <a:ext cx="193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      9:30</a:t>
            </a:r>
          </a:p>
        </p:txBody>
      </p:sp>
      <p:sp>
        <p:nvSpPr>
          <p:cNvPr id="48142" name="TextBox 15"/>
          <p:cNvSpPr txBox="1">
            <a:spLocks noChangeArrowheads="1"/>
          </p:cNvSpPr>
          <p:nvPr/>
        </p:nvSpPr>
        <p:spPr bwMode="auto">
          <a:xfrm>
            <a:off x="1295401" y="4649789"/>
            <a:ext cx="175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Edith V. Shain</a:t>
            </a:r>
          </a:p>
        </p:txBody>
      </p:sp>
      <p:sp>
        <p:nvSpPr>
          <p:cNvPr id="48143" name="TextBox 17"/>
          <p:cNvSpPr txBox="1">
            <a:spLocks noChangeArrowheads="1"/>
          </p:cNvSpPr>
          <p:nvPr/>
        </p:nvSpPr>
        <p:spPr bwMode="auto">
          <a:xfrm>
            <a:off x="6462713" y="447992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Courier</a:t>
            </a:r>
          </a:p>
        </p:txBody>
      </p:sp>
      <p:sp>
        <p:nvSpPr>
          <p:cNvPr id="48144" name="TextBox 18"/>
          <p:cNvSpPr txBox="1">
            <a:spLocks noChangeArrowheads="1"/>
          </p:cNvSpPr>
          <p:nvPr/>
        </p:nvSpPr>
        <p:spPr bwMode="auto">
          <a:xfrm>
            <a:off x="1427163" y="538162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Script MT Bold" panose="03040602040607080904" pitchFamily="66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48145" name="TextBox 19"/>
          <p:cNvSpPr txBox="1">
            <a:spLocks noChangeArrowheads="1"/>
          </p:cNvSpPr>
          <p:nvPr/>
        </p:nvSpPr>
        <p:spPr bwMode="auto">
          <a:xfrm>
            <a:off x="4486276" y="5381625"/>
            <a:ext cx="1751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48146" name="TextBox 20"/>
          <p:cNvSpPr txBox="1">
            <a:spLocks noChangeArrowheads="1"/>
          </p:cNvSpPr>
          <p:nvPr/>
        </p:nvSpPr>
        <p:spPr bwMode="auto">
          <a:xfrm>
            <a:off x="7494589" y="5705475"/>
            <a:ext cx="121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</a:t>
            </a:r>
          </a:p>
        </p:txBody>
      </p:sp>
      <p:sp>
        <p:nvSpPr>
          <p:cNvPr id="48147" name="TextBox 21"/>
          <p:cNvSpPr txBox="1">
            <a:spLocks noChangeArrowheads="1"/>
          </p:cNvSpPr>
          <p:nvPr/>
        </p:nvSpPr>
        <p:spPr bwMode="auto">
          <a:xfrm>
            <a:off x="7391401" y="5397500"/>
            <a:ext cx="1338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12    25     53</a:t>
            </a:r>
          </a:p>
        </p:txBody>
      </p:sp>
      <p:sp>
        <p:nvSpPr>
          <p:cNvPr id="48148" name="TextBox 22"/>
          <p:cNvSpPr txBox="1">
            <a:spLocks noChangeArrowheads="1"/>
          </p:cNvSpPr>
          <p:nvPr/>
        </p:nvSpPr>
        <p:spPr bwMode="auto">
          <a:xfrm>
            <a:off x="1728789" y="5707064"/>
            <a:ext cx="1700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455   777 9311</a:t>
            </a:r>
          </a:p>
        </p:txBody>
      </p:sp>
    </p:spTree>
    <p:extLst>
      <p:ext uri="{BB962C8B-B14F-4D97-AF65-F5344CB8AC3E}">
        <p14:creationId xmlns:p14="http://schemas.microsoft.com/office/powerpoint/2010/main" val="13992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-76200"/>
            <a:ext cx="8067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762001" y="11430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Axon County Transit Authority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742 Evergreen Ter., Springfield, CA 12345</a:t>
            </a:r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4660901" y="1009651"/>
            <a:ext cx="3949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Dr. Julius M. Hibbert, M.D.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1709 Broderick St., San Francisco, CA 94115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Office.520.867.53509|Fax.520.606.0842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2468563" y="1774825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123-45-6789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xmlns="" id="{4A4E9267-0872-4155-9E03-FF4BA160D443}"/>
              </a:ext>
            </a:extLst>
          </p:cNvPr>
          <p:cNvSpPr/>
          <p:nvPr/>
        </p:nvSpPr>
        <p:spPr>
          <a:xfrm>
            <a:off x="5257801" y="2089150"/>
            <a:ext cx="228600" cy="24765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xmlns="" id="{A4C47B74-E47E-4EA6-BA52-FEC12BD00156}"/>
              </a:ext>
            </a:extLst>
          </p:cNvPr>
          <p:cNvSpPr/>
          <p:nvPr/>
        </p:nvSpPr>
        <p:spPr>
          <a:xfrm>
            <a:off x="2547938" y="2257425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738188" y="2709863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I.C.U.P. Services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125 Troy St., Springfield, CA 12345</a:t>
            </a:r>
          </a:p>
        </p:txBody>
      </p:sp>
      <p:sp>
        <p:nvSpPr>
          <p:cNvPr id="49161" name="TextBox 12"/>
          <p:cNvSpPr txBox="1">
            <a:spLocks noChangeArrowheads="1"/>
          </p:cNvSpPr>
          <p:nvPr/>
        </p:nvSpPr>
        <p:spPr bwMode="auto">
          <a:xfrm>
            <a:off x="6635751" y="2670176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455-788-1222</a:t>
            </a:r>
          </a:p>
        </p:txBody>
      </p:sp>
      <p:sp>
        <p:nvSpPr>
          <p:cNvPr id="49162" name="TextBox 13"/>
          <p:cNvSpPr txBox="1">
            <a:spLocks noChangeArrowheads="1"/>
          </p:cNvSpPr>
          <p:nvPr/>
        </p:nvSpPr>
        <p:spPr bwMode="auto">
          <a:xfrm>
            <a:off x="6635751" y="2970214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455-788-1223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xmlns="" id="{51064D7B-4ED9-44F0-8807-17D952968DDE}"/>
              </a:ext>
            </a:extLst>
          </p:cNvPr>
          <p:cNvSpPr/>
          <p:nvPr/>
        </p:nvSpPr>
        <p:spPr>
          <a:xfrm>
            <a:off x="2351088" y="3435350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4" name="TextBox 15"/>
          <p:cNvSpPr txBox="1">
            <a:spLocks noChangeArrowheads="1"/>
          </p:cNvSpPr>
          <p:nvPr/>
        </p:nvSpPr>
        <p:spPr bwMode="auto">
          <a:xfrm>
            <a:off x="3784601" y="4667250"/>
            <a:ext cx="193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      9:30</a:t>
            </a:r>
          </a:p>
        </p:txBody>
      </p:sp>
      <p:sp>
        <p:nvSpPr>
          <p:cNvPr id="49165" name="TextBox 16"/>
          <p:cNvSpPr txBox="1">
            <a:spLocks noChangeArrowheads="1"/>
          </p:cNvSpPr>
          <p:nvPr/>
        </p:nvSpPr>
        <p:spPr bwMode="auto">
          <a:xfrm>
            <a:off x="1295401" y="4649789"/>
            <a:ext cx="175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Edith V. Shain</a:t>
            </a:r>
          </a:p>
        </p:txBody>
      </p:sp>
      <p:sp>
        <p:nvSpPr>
          <p:cNvPr id="49166" name="TextBox 17"/>
          <p:cNvSpPr txBox="1">
            <a:spLocks noChangeArrowheads="1"/>
          </p:cNvSpPr>
          <p:nvPr/>
        </p:nvSpPr>
        <p:spPr bwMode="auto">
          <a:xfrm>
            <a:off x="6462713" y="447992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Courier</a:t>
            </a:r>
          </a:p>
        </p:txBody>
      </p:sp>
      <p:sp>
        <p:nvSpPr>
          <p:cNvPr id="49167" name="TextBox 18"/>
          <p:cNvSpPr txBox="1">
            <a:spLocks noChangeArrowheads="1"/>
          </p:cNvSpPr>
          <p:nvPr/>
        </p:nvSpPr>
        <p:spPr bwMode="auto">
          <a:xfrm>
            <a:off x="1427163" y="538162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Script MT Bold" panose="03040602040607080904" pitchFamily="66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49168" name="TextBox 19"/>
          <p:cNvSpPr txBox="1">
            <a:spLocks noChangeArrowheads="1"/>
          </p:cNvSpPr>
          <p:nvPr/>
        </p:nvSpPr>
        <p:spPr bwMode="auto">
          <a:xfrm>
            <a:off x="4486276" y="5381625"/>
            <a:ext cx="1751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49169" name="TextBox 20"/>
          <p:cNvSpPr txBox="1">
            <a:spLocks noChangeArrowheads="1"/>
          </p:cNvSpPr>
          <p:nvPr/>
        </p:nvSpPr>
        <p:spPr bwMode="auto">
          <a:xfrm>
            <a:off x="7494589" y="5705475"/>
            <a:ext cx="121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</a:t>
            </a:r>
          </a:p>
        </p:txBody>
      </p:sp>
      <p:sp>
        <p:nvSpPr>
          <p:cNvPr id="49170" name="TextBox 21"/>
          <p:cNvSpPr txBox="1">
            <a:spLocks noChangeArrowheads="1"/>
          </p:cNvSpPr>
          <p:nvPr/>
        </p:nvSpPr>
        <p:spPr bwMode="auto">
          <a:xfrm>
            <a:off x="7391401" y="5397500"/>
            <a:ext cx="1338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12    25     53</a:t>
            </a:r>
          </a:p>
        </p:txBody>
      </p:sp>
      <p:sp>
        <p:nvSpPr>
          <p:cNvPr id="49171" name="TextBox 22"/>
          <p:cNvSpPr txBox="1">
            <a:spLocks noChangeArrowheads="1"/>
          </p:cNvSpPr>
          <p:nvPr/>
        </p:nvSpPr>
        <p:spPr bwMode="auto">
          <a:xfrm>
            <a:off x="1728789" y="5707064"/>
            <a:ext cx="1700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455   777 9311</a:t>
            </a:r>
          </a:p>
        </p:txBody>
      </p:sp>
      <p:sp>
        <p:nvSpPr>
          <p:cNvPr id="49172" name="Content Placeholder 2"/>
          <p:cNvSpPr>
            <a:spLocks noGrp="1"/>
          </p:cNvSpPr>
          <p:nvPr>
            <p:ph idx="1"/>
          </p:nvPr>
        </p:nvSpPr>
        <p:spPr>
          <a:xfrm>
            <a:off x="876301" y="-4763"/>
            <a:ext cx="4191000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None/>
            </a:pPr>
            <a:r>
              <a:rPr lang="en-US" altLang="en-US" b="1" u="sng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Round 1 - Answers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EC87A69-B793-4E94-B080-AAEE44C90858}"/>
              </a:ext>
            </a:extLst>
          </p:cNvPr>
          <p:cNvSpPr/>
          <p:nvPr/>
        </p:nvSpPr>
        <p:spPr>
          <a:xfrm>
            <a:off x="5257801" y="1944689"/>
            <a:ext cx="457200" cy="51752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B37E0F1-8669-47AD-9FB6-B0D505C4E0F6}"/>
              </a:ext>
            </a:extLst>
          </p:cNvPr>
          <p:cNvSpPr/>
          <p:nvPr/>
        </p:nvSpPr>
        <p:spPr>
          <a:xfrm>
            <a:off x="2341564" y="2457450"/>
            <a:ext cx="238125" cy="24923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ACD9DD3-8A40-49B5-B09A-733801826AD1}"/>
              </a:ext>
            </a:extLst>
          </p:cNvPr>
          <p:cNvSpPr/>
          <p:nvPr/>
        </p:nvSpPr>
        <p:spPr>
          <a:xfrm>
            <a:off x="4541839" y="3387726"/>
            <a:ext cx="525463" cy="296863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504AD88-2F03-43F5-81C9-6B6B24DE7663}"/>
              </a:ext>
            </a:extLst>
          </p:cNvPr>
          <p:cNvSpPr/>
          <p:nvPr/>
        </p:nvSpPr>
        <p:spPr>
          <a:xfrm>
            <a:off x="6462713" y="4489451"/>
            <a:ext cx="852488" cy="29527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56F5C2E-8553-4487-8DA1-10B1C5A12454}"/>
              </a:ext>
            </a:extLst>
          </p:cNvPr>
          <p:cNvSpPr/>
          <p:nvPr/>
        </p:nvSpPr>
        <p:spPr>
          <a:xfrm>
            <a:off x="5497513" y="4649788"/>
            <a:ext cx="427038" cy="355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12A282D-7F05-409F-90ED-4C7153EC8F67}"/>
              </a:ext>
            </a:extLst>
          </p:cNvPr>
          <p:cNvSpPr/>
          <p:nvPr/>
        </p:nvSpPr>
        <p:spPr>
          <a:xfrm>
            <a:off x="928689" y="4335464"/>
            <a:ext cx="4676775" cy="357187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BC37D17-2808-44B9-BE09-5D1F4E30DD38}"/>
              </a:ext>
            </a:extLst>
          </p:cNvPr>
          <p:cNvSpPr/>
          <p:nvPr/>
        </p:nvSpPr>
        <p:spPr>
          <a:xfrm>
            <a:off x="3581401" y="5740400"/>
            <a:ext cx="3092450" cy="355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C8B82BA-A18E-498C-A8BD-3AA56D22D399}"/>
              </a:ext>
            </a:extLst>
          </p:cNvPr>
          <p:cNvSpPr/>
          <p:nvPr/>
        </p:nvSpPr>
        <p:spPr>
          <a:xfrm>
            <a:off x="7294564" y="5381626"/>
            <a:ext cx="1535113" cy="71437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-76200"/>
            <a:ext cx="8067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762001" y="1143000"/>
            <a:ext cx="3949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Medical Review Services, Inc.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1709 Broderick St., San Francisco, CA 94115</a:t>
            </a: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660901" y="1009650"/>
            <a:ext cx="394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Dr. Julius M. Hibbert, M.D.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Medical Review Services, Inc.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1709 Broderick St., San Francisco, CA 94115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Office.520.867.53509|Fax.520.606.0842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2468563" y="1774825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123-45-6789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xmlns="" id="{6BD9D116-2972-4133-8490-C1C5620F6479}"/>
              </a:ext>
            </a:extLst>
          </p:cNvPr>
          <p:cNvSpPr/>
          <p:nvPr/>
        </p:nvSpPr>
        <p:spPr>
          <a:xfrm>
            <a:off x="2547938" y="2257425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3" name="TextBox 9"/>
          <p:cNvSpPr txBox="1">
            <a:spLocks noChangeArrowheads="1"/>
          </p:cNvSpPr>
          <p:nvPr/>
        </p:nvSpPr>
        <p:spPr bwMode="auto">
          <a:xfrm>
            <a:off x="738188" y="2709863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I.C.U.P. Services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125 Troy St., Springfield, CA 12345</a:t>
            </a:r>
          </a:p>
        </p:txBody>
      </p:sp>
      <p:sp>
        <p:nvSpPr>
          <p:cNvPr id="50184" name="TextBox 10"/>
          <p:cNvSpPr txBox="1">
            <a:spLocks noChangeArrowheads="1"/>
          </p:cNvSpPr>
          <p:nvPr/>
        </p:nvSpPr>
        <p:spPr bwMode="auto">
          <a:xfrm>
            <a:off x="6635751" y="2670176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455-788-1222</a:t>
            </a:r>
          </a:p>
        </p:txBody>
      </p:sp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6635751" y="2970214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455-788-1223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xmlns="" id="{B073C96E-EAEC-4E98-B1EE-59BE7F63A0BF}"/>
              </a:ext>
            </a:extLst>
          </p:cNvPr>
          <p:cNvSpPr/>
          <p:nvPr/>
        </p:nvSpPr>
        <p:spPr>
          <a:xfrm>
            <a:off x="2351088" y="3435350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7" name="TextBox 13"/>
          <p:cNvSpPr txBox="1">
            <a:spLocks noChangeArrowheads="1"/>
          </p:cNvSpPr>
          <p:nvPr/>
        </p:nvSpPr>
        <p:spPr bwMode="auto">
          <a:xfrm>
            <a:off x="3784601" y="4667250"/>
            <a:ext cx="193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      9:30</a:t>
            </a:r>
          </a:p>
        </p:txBody>
      </p:sp>
      <p:sp>
        <p:nvSpPr>
          <p:cNvPr id="50188" name="TextBox 15"/>
          <p:cNvSpPr txBox="1">
            <a:spLocks noChangeArrowheads="1"/>
          </p:cNvSpPr>
          <p:nvPr/>
        </p:nvSpPr>
        <p:spPr bwMode="auto">
          <a:xfrm>
            <a:off x="6394451" y="4521201"/>
            <a:ext cx="199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PickUps Courier Co.</a:t>
            </a:r>
          </a:p>
        </p:txBody>
      </p:sp>
      <p:sp>
        <p:nvSpPr>
          <p:cNvPr id="50189" name="TextBox 16"/>
          <p:cNvSpPr txBox="1">
            <a:spLocks noChangeArrowheads="1"/>
          </p:cNvSpPr>
          <p:nvPr/>
        </p:nvSpPr>
        <p:spPr bwMode="auto">
          <a:xfrm>
            <a:off x="1427163" y="538162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Script MT Bold" panose="03040602040607080904" pitchFamily="66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50190" name="TextBox 17"/>
          <p:cNvSpPr txBox="1">
            <a:spLocks noChangeArrowheads="1"/>
          </p:cNvSpPr>
          <p:nvPr/>
        </p:nvSpPr>
        <p:spPr bwMode="auto">
          <a:xfrm>
            <a:off x="4486276" y="5381625"/>
            <a:ext cx="1751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50191" name="TextBox 18"/>
          <p:cNvSpPr txBox="1">
            <a:spLocks noChangeArrowheads="1"/>
          </p:cNvSpPr>
          <p:nvPr/>
        </p:nvSpPr>
        <p:spPr bwMode="auto">
          <a:xfrm>
            <a:off x="7488239" y="5411789"/>
            <a:ext cx="1211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</a:t>
            </a:r>
          </a:p>
        </p:txBody>
      </p:sp>
      <p:sp>
        <p:nvSpPr>
          <p:cNvPr id="50192" name="TextBox 19"/>
          <p:cNvSpPr txBox="1">
            <a:spLocks noChangeArrowheads="1"/>
          </p:cNvSpPr>
          <p:nvPr/>
        </p:nvSpPr>
        <p:spPr bwMode="auto">
          <a:xfrm>
            <a:off x="7415214" y="5707064"/>
            <a:ext cx="1338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12    25     53</a:t>
            </a:r>
          </a:p>
        </p:txBody>
      </p:sp>
      <p:sp>
        <p:nvSpPr>
          <p:cNvPr id="50193" name="TextBox 20"/>
          <p:cNvSpPr txBox="1">
            <a:spLocks noChangeArrowheads="1"/>
          </p:cNvSpPr>
          <p:nvPr/>
        </p:nvSpPr>
        <p:spPr bwMode="auto">
          <a:xfrm>
            <a:off x="1728789" y="5707064"/>
            <a:ext cx="1700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455   777 9311</a:t>
            </a:r>
          </a:p>
        </p:txBody>
      </p:sp>
      <p:sp>
        <p:nvSpPr>
          <p:cNvPr id="50194" name="Content Placeholder 2"/>
          <p:cNvSpPr>
            <a:spLocks noGrp="1"/>
          </p:cNvSpPr>
          <p:nvPr>
            <p:ph idx="1"/>
          </p:nvPr>
        </p:nvSpPr>
        <p:spPr>
          <a:xfrm>
            <a:off x="1004888" y="30164"/>
            <a:ext cx="1600200" cy="674687"/>
          </a:xfrm>
        </p:spPr>
        <p:txBody>
          <a:bodyPr/>
          <a:lstStyle/>
          <a:p>
            <a:pPr algn="ctr">
              <a:buFont typeface="Courier New" panose="02070309020205020404" pitchFamily="49" charset="0"/>
              <a:buNone/>
            </a:pPr>
            <a:r>
              <a:rPr lang="en-US" altLang="en-US" b="1" u="sng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Round 2</a:t>
            </a: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xmlns="" id="{67D6BA21-D687-4331-B5F8-F41F401D2AA3}"/>
              </a:ext>
            </a:extLst>
          </p:cNvPr>
          <p:cNvSpPr/>
          <p:nvPr/>
        </p:nvSpPr>
        <p:spPr>
          <a:xfrm>
            <a:off x="4038601" y="2435225"/>
            <a:ext cx="228600" cy="24765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3082027-FDEB-4A21-86B3-650F9655DE5A}"/>
              </a:ext>
            </a:extLst>
          </p:cNvPr>
          <p:cNvSpPr/>
          <p:nvPr/>
        </p:nvSpPr>
        <p:spPr>
          <a:xfrm>
            <a:off x="5610226" y="4691064"/>
            <a:ext cx="209550" cy="128587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97" name="TextBox 23"/>
          <p:cNvSpPr txBox="1">
            <a:spLocks noChangeArrowheads="1"/>
          </p:cNvSpPr>
          <p:nvPr/>
        </p:nvSpPr>
        <p:spPr bwMode="auto">
          <a:xfrm>
            <a:off x="4691064" y="5707064"/>
            <a:ext cx="1700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455   777 9311</a:t>
            </a:r>
          </a:p>
        </p:txBody>
      </p:sp>
    </p:spTree>
    <p:extLst>
      <p:ext uri="{BB962C8B-B14F-4D97-AF65-F5344CB8AC3E}">
        <p14:creationId xmlns:p14="http://schemas.microsoft.com/office/powerpoint/2010/main" val="7101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-76200"/>
            <a:ext cx="8067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62001" y="1143000"/>
            <a:ext cx="3949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Medical Review Services, Inc.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1709 Broderick St., San Francisco, CA 94115</a:t>
            </a:r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4660901" y="1009650"/>
            <a:ext cx="394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Dr. Julius M. Hibbert, M.D.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Medical Review Services, Inc.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1709 Broderick St., San Francisco, CA 94115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Arial" panose="020B0604020202020204" pitchFamily="34" charset="0"/>
              </a:rPr>
              <a:t>Office.520.867.53509|Fax.520.606.0842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2468563" y="1774825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123-45-6789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xmlns="" id="{C0F6DC97-CA3F-4169-A93F-FB556EF3828B}"/>
              </a:ext>
            </a:extLst>
          </p:cNvPr>
          <p:cNvSpPr/>
          <p:nvPr/>
        </p:nvSpPr>
        <p:spPr>
          <a:xfrm>
            <a:off x="2547938" y="2257425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738188" y="2709863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I.C.U.P. Services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125 Troy St., Springfield, CA 12345</a:t>
            </a:r>
          </a:p>
        </p:txBody>
      </p:sp>
      <p:sp>
        <p:nvSpPr>
          <p:cNvPr id="51208" name="TextBox 9"/>
          <p:cNvSpPr txBox="1">
            <a:spLocks noChangeArrowheads="1"/>
          </p:cNvSpPr>
          <p:nvPr/>
        </p:nvSpPr>
        <p:spPr bwMode="auto">
          <a:xfrm>
            <a:off x="6635751" y="2670176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455-788-1222</a:t>
            </a:r>
          </a:p>
        </p:txBody>
      </p:sp>
      <p:sp>
        <p:nvSpPr>
          <p:cNvPr id="51209" name="TextBox 10"/>
          <p:cNvSpPr txBox="1">
            <a:spLocks noChangeArrowheads="1"/>
          </p:cNvSpPr>
          <p:nvPr/>
        </p:nvSpPr>
        <p:spPr bwMode="auto">
          <a:xfrm>
            <a:off x="6635751" y="2970214"/>
            <a:ext cx="138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455-788-1223</a:t>
            </a: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2D463D07-B16F-4430-AB62-619527D373EE}"/>
              </a:ext>
            </a:extLst>
          </p:cNvPr>
          <p:cNvSpPr/>
          <p:nvPr/>
        </p:nvSpPr>
        <p:spPr>
          <a:xfrm>
            <a:off x="2351088" y="3435350"/>
            <a:ext cx="228600" cy="24923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1" name="TextBox 12"/>
          <p:cNvSpPr txBox="1">
            <a:spLocks noChangeArrowheads="1"/>
          </p:cNvSpPr>
          <p:nvPr/>
        </p:nvSpPr>
        <p:spPr bwMode="auto">
          <a:xfrm>
            <a:off x="3784601" y="4667250"/>
            <a:ext cx="193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      9:30</a:t>
            </a:r>
          </a:p>
        </p:txBody>
      </p:sp>
      <p:sp>
        <p:nvSpPr>
          <p:cNvPr id="51212" name="TextBox 13"/>
          <p:cNvSpPr txBox="1">
            <a:spLocks noChangeArrowheads="1"/>
          </p:cNvSpPr>
          <p:nvPr/>
        </p:nvSpPr>
        <p:spPr bwMode="auto">
          <a:xfrm>
            <a:off x="6394451" y="4521201"/>
            <a:ext cx="199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PickUps Courier Co.</a:t>
            </a:r>
          </a:p>
        </p:txBody>
      </p:sp>
      <p:sp>
        <p:nvSpPr>
          <p:cNvPr id="51213" name="TextBox 14"/>
          <p:cNvSpPr txBox="1">
            <a:spLocks noChangeArrowheads="1"/>
          </p:cNvSpPr>
          <p:nvPr/>
        </p:nvSpPr>
        <p:spPr bwMode="auto">
          <a:xfrm>
            <a:off x="1427163" y="5381625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Script MT Bold" panose="03040602040607080904" pitchFamily="66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51214" name="TextBox 15"/>
          <p:cNvSpPr txBox="1">
            <a:spLocks noChangeArrowheads="1"/>
          </p:cNvSpPr>
          <p:nvPr/>
        </p:nvSpPr>
        <p:spPr bwMode="auto">
          <a:xfrm>
            <a:off x="4486276" y="5381625"/>
            <a:ext cx="1751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Dale A. Gribble</a:t>
            </a:r>
          </a:p>
        </p:txBody>
      </p:sp>
      <p:sp>
        <p:nvSpPr>
          <p:cNvPr id="51215" name="TextBox 16"/>
          <p:cNvSpPr txBox="1">
            <a:spLocks noChangeArrowheads="1"/>
          </p:cNvSpPr>
          <p:nvPr/>
        </p:nvSpPr>
        <p:spPr bwMode="auto">
          <a:xfrm>
            <a:off x="7488239" y="5411789"/>
            <a:ext cx="1211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8    01     12</a:t>
            </a:r>
          </a:p>
        </p:txBody>
      </p:sp>
      <p:sp>
        <p:nvSpPr>
          <p:cNvPr id="51216" name="TextBox 17"/>
          <p:cNvSpPr txBox="1">
            <a:spLocks noChangeArrowheads="1"/>
          </p:cNvSpPr>
          <p:nvPr/>
        </p:nvSpPr>
        <p:spPr bwMode="auto">
          <a:xfrm>
            <a:off x="7415214" y="5707064"/>
            <a:ext cx="1338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12    25     53</a:t>
            </a:r>
          </a:p>
        </p:txBody>
      </p:sp>
      <p:sp>
        <p:nvSpPr>
          <p:cNvPr id="51217" name="TextBox 18"/>
          <p:cNvSpPr txBox="1">
            <a:spLocks noChangeArrowheads="1"/>
          </p:cNvSpPr>
          <p:nvPr/>
        </p:nvSpPr>
        <p:spPr bwMode="auto">
          <a:xfrm>
            <a:off x="1728789" y="5707064"/>
            <a:ext cx="1700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455   777 9311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xmlns="" id="{06484D56-E64A-446E-8399-71F3CE9B48A4}"/>
              </a:ext>
            </a:extLst>
          </p:cNvPr>
          <p:cNvSpPr/>
          <p:nvPr/>
        </p:nvSpPr>
        <p:spPr>
          <a:xfrm>
            <a:off x="4038601" y="2435225"/>
            <a:ext cx="228600" cy="24765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C17AD48-CB14-4567-A2B8-2AAAB566C76F}"/>
              </a:ext>
            </a:extLst>
          </p:cNvPr>
          <p:cNvSpPr/>
          <p:nvPr/>
        </p:nvSpPr>
        <p:spPr>
          <a:xfrm>
            <a:off x="5610226" y="4691064"/>
            <a:ext cx="209550" cy="128587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20" name="TextBox 21"/>
          <p:cNvSpPr txBox="1">
            <a:spLocks noChangeArrowheads="1"/>
          </p:cNvSpPr>
          <p:nvPr/>
        </p:nvSpPr>
        <p:spPr bwMode="auto">
          <a:xfrm>
            <a:off x="4691064" y="5707064"/>
            <a:ext cx="1700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Arial" panose="020B0604020202020204" pitchFamily="34" charset="0"/>
              </a:rPr>
              <a:t>455   777 9311</a:t>
            </a:r>
          </a:p>
        </p:txBody>
      </p:sp>
      <p:sp>
        <p:nvSpPr>
          <p:cNvPr id="51221" name="Content Placeholder 2"/>
          <p:cNvSpPr>
            <a:spLocks noGrp="1"/>
          </p:cNvSpPr>
          <p:nvPr>
            <p:ph idx="1"/>
          </p:nvPr>
        </p:nvSpPr>
        <p:spPr>
          <a:xfrm>
            <a:off x="1017588" y="92075"/>
            <a:ext cx="3124200" cy="812800"/>
          </a:xfrm>
        </p:spPr>
        <p:txBody>
          <a:bodyPr/>
          <a:lstStyle/>
          <a:p>
            <a:pPr>
              <a:buFont typeface="Courier New" panose="02070309020205020404" pitchFamily="49" charset="0"/>
              <a:buNone/>
            </a:pPr>
            <a:r>
              <a:rPr lang="en-US" altLang="en-US" b="1" u="sng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Round 2 - Answers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9E593AF-A625-45BA-940B-88F0E007C66B}"/>
              </a:ext>
            </a:extLst>
          </p:cNvPr>
          <p:cNvSpPr/>
          <p:nvPr/>
        </p:nvSpPr>
        <p:spPr>
          <a:xfrm>
            <a:off x="762001" y="1095375"/>
            <a:ext cx="3898900" cy="71755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2351DFE-F988-45AF-A413-8DF598720DEC}"/>
              </a:ext>
            </a:extLst>
          </p:cNvPr>
          <p:cNvSpPr/>
          <p:nvPr/>
        </p:nvSpPr>
        <p:spPr>
          <a:xfrm>
            <a:off x="6267451" y="2101851"/>
            <a:ext cx="546100" cy="23812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233B600-9BA3-462D-BC75-D8A7ED4263BB}"/>
              </a:ext>
            </a:extLst>
          </p:cNvPr>
          <p:cNvSpPr/>
          <p:nvPr/>
        </p:nvSpPr>
        <p:spPr>
          <a:xfrm>
            <a:off x="3954463" y="2420939"/>
            <a:ext cx="1303338" cy="261937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956344C-0284-4BBD-9D05-D5BDEEF390BD}"/>
              </a:ext>
            </a:extLst>
          </p:cNvPr>
          <p:cNvSpPr/>
          <p:nvPr/>
        </p:nvSpPr>
        <p:spPr>
          <a:xfrm>
            <a:off x="4572001" y="3405189"/>
            <a:ext cx="533400" cy="249237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8C39B73-7F2E-43E6-9C9A-4D67E808F8F1}"/>
              </a:ext>
            </a:extLst>
          </p:cNvPr>
          <p:cNvSpPr/>
          <p:nvPr/>
        </p:nvSpPr>
        <p:spPr>
          <a:xfrm>
            <a:off x="663576" y="4340225"/>
            <a:ext cx="5156200" cy="3825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D5D5340-6731-430E-9C06-69D65C9F3A36}"/>
              </a:ext>
            </a:extLst>
          </p:cNvPr>
          <p:cNvSpPr/>
          <p:nvPr/>
        </p:nvSpPr>
        <p:spPr>
          <a:xfrm>
            <a:off x="693739" y="4683125"/>
            <a:ext cx="3260725" cy="3825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/>
          </p:cNvSpPr>
          <p:nvPr>
            <p:ph type="title"/>
          </p:nvPr>
        </p:nvSpPr>
        <p:spPr>
          <a:xfrm>
            <a:off x="1135063" y="228600"/>
            <a:ext cx="7734300" cy="609600"/>
          </a:xfrm>
        </p:spPr>
        <p:txBody>
          <a:bodyPr vert="horz" wrap="square" lIns="100013" tIns="49213" rIns="100013" bIns="4921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ATF REVIEW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741571AC-8653-416D-83FD-F58FBB99AB78}"/>
              </a:ext>
            </a:extLst>
          </p:cNvPr>
          <p:cNvGraphicFramePr>
            <a:graphicFrameLocks/>
          </p:cNvGraphicFramePr>
          <p:nvPr/>
        </p:nvGraphicFramePr>
        <p:xfrm>
          <a:off x="609600" y="6858000"/>
          <a:ext cx="76200" cy="15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222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r="26259"/>
          <a:stretch>
            <a:fillRect/>
          </a:stretch>
        </p:blipFill>
        <p:spPr bwMode="auto">
          <a:xfrm>
            <a:off x="1752601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073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idx="1"/>
          </p:nvPr>
        </p:nvSpPr>
        <p:spPr>
          <a:xfrm>
            <a:off x="457201" y="1752600"/>
            <a:ext cx="8305800" cy="4495800"/>
          </a:xfrm>
        </p:spPr>
        <p:txBody>
          <a:bodyPr vert="horz" wrap="square" lIns="100013" tIns="49213" rIns="100013" bIns="492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 2" panose="05020102010507070707" pitchFamily="18" charset="2"/>
              <a:buChar char="®"/>
            </a:pPr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At a Minimum Conduct a Basic Level of Oversight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Telephone Conversation with Collection Site Management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Hours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Training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Appointments, Wait Times, Special Requests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Result Reporting Procedures/Confidentiality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Contact Information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Desk/Records Review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ATF Review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CCF Review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EBT Calibration Log</a:t>
            </a:r>
          </a:p>
          <a:p>
            <a:pPr lvl="2" eaLnBrk="1" hangingPunct="1"/>
            <a:r>
              <a:rPr lang="en-US" altLang="en-US" sz="2200">
                <a:solidFill>
                  <a:srgbClr val="0070C0"/>
                </a:solidFill>
                <a:ea typeface="ＭＳ Ｐゴシック" panose="020B0600070205080204" pitchFamily="34" charset="-128"/>
              </a:rPr>
              <a:t>Training Credentials</a:t>
            </a:r>
          </a:p>
        </p:txBody>
      </p:sp>
      <p:sp>
        <p:nvSpPr>
          <p:cNvPr id="54276" name="Rectangle 2"/>
          <p:cNvSpPr>
            <a:spLocks noGrp="1"/>
          </p:cNvSpPr>
          <p:nvPr>
            <p:ph type="title"/>
          </p:nvPr>
        </p:nvSpPr>
        <p:spPr>
          <a:xfrm>
            <a:off x="1447801" y="381000"/>
            <a:ext cx="6858000" cy="990600"/>
          </a:xfrm>
        </p:spPr>
        <p:txBody>
          <a:bodyPr vert="horz" wrap="square" lIns="100013" tIns="49213" rIns="100013" bIns="4921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 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419600"/>
            <a:ext cx="262096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72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xmlns="" id="{766E2D02-1494-446E-92DF-21F68F062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81200"/>
            <a:ext cx="8305800" cy="3570288"/>
          </a:xfrm>
        </p:spPr>
        <p:txBody>
          <a:bodyPr vert="horz" wrap="square" lIns="100013" tIns="49213" rIns="100013" bIns="492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 2" panose="05020102010507070707" pitchFamily="18" charset="2"/>
              <a:buChar char="®"/>
              <a:defRPr/>
            </a:pPr>
            <a:r>
              <a:rPr lang="en-US" altLang="en-US" sz="2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Preferably Perform On-Site Monitoring Annually/Biannually</a:t>
            </a:r>
          </a:p>
          <a:p>
            <a:pPr lvl="2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Basic “Mock Collection”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Collection Only with No Interview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Provide Advanced Notice</a:t>
            </a:r>
          </a:p>
          <a:p>
            <a:pPr lvl="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Conduct as Part of Actual Collection (e.g., DAPM Random Test)</a:t>
            </a:r>
          </a:p>
          <a:p>
            <a:pPr eaLnBrk="1" hangingPunct="1">
              <a:defRPr/>
            </a:pPr>
            <a:r>
              <a:rPr lang="en-US" altLang="en-US" sz="2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Perform “Mock Collection” PLUS                    				</a:t>
            </a:r>
          </a:p>
          <a:p>
            <a:pPr marL="0" indent="0" eaLnBrk="1" hangingPunct="1">
              <a:buNone/>
              <a:defRPr/>
            </a:pPr>
            <a:r>
              <a:rPr lang="en-US" altLang="en-US" sz="2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	Follow-up Interview as Baseline									or in Response to Issues</a:t>
            </a:r>
          </a:p>
        </p:txBody>
      </p:sp>
      <p:sp>
        <p:nvSpPr>
          <p:cNvPr id="56324" name="Rectangle 2"/>
          <p:cNvSpPr>
            <a:spLocks noGrp="1"/>
          </p:cNvSpPr>
          <p:nvPr>
            <p:ph type="title"/>
          </p:nvPr>
        </p:nvSpPr>
        <p:spPr>
          <a:xfrm>
            <a:off x="1447801" y="381000"/>
            <a:ext cx="7010400" cy="990600"/>
          </a:xfrm>
        </p:spPr>
        <p:txBody>
          <a:bodyPr vert="horz" wrap="square" lIns="100013" tIns="49213" rIns="100013" bIns="4921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pic>
        <p:nvPicPr>
          <p:cNvPr id="563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495801"/>
            <a:ext cx="22098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93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Conduct Quality Mock Collection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Provides an Understanding of the Technician’s Knowledge and the Site’s Operating Procedures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Provides Assessment of Compliance with 49 CFR Part 40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Provides Opportunity to Inspect</a:t>
            </a:r>
          </a:p>
          <a:p>
            <a:pPr marL="800100" lvl="2" indent="0" eaLnBrk="1" hangingPunct="1">
              <a:buFont typeface="Courier New" panose="02070309020205020404" pitchFamily="49" charset="0"/>
              <a:buChar char="o"/>
            </a:pP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  Equipment, Facility, Security</a:t>
            </a:r>
          </a:p>
          <a:p>
            <a:pPr marL="800100" lvl="2" indent="0" eaLnBrk="1" hangingPunct="1">
              <a:buFont typeface="Courier New" panose="02070309020205020404" pitchFamily="49" charset="0"/>
              <a:buChar char="o"/>
            </a:pP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  Training Certifications and Credentials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1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 Challenges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04851" y="1371601"/>
            <a:ext cx="7734300" cy="475456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Limited Staff/Staff Turnover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Program Management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Geographic Service Area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Limited Access to Qualified Service Agents</a:t>
            </a:r>
          </a:p>
        </p:txBody>
      </p:sp>
    </p:spTree>
    <p:extLst>
      <p:ext uri="{BB962C8B-B14F-4D97-AF65-F5344CB8AC3E}">
        <p14:creationId xmlns:p14="http://schemas.microsoft.com/office/powerpoint/2010/main" val="559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457201" y="1905000"/>
            <a:ext cx="8229600" cy="3581400"/>
          </a:xfrm>
        </p:spPr>
        <p:txBody>
          <a:bodyPr vert="horz" wrap="square" lIns="100013" tIns="49213" rIns="100013" bIns="492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>
                <a:solidFill>
                  <a:srgbClr val="0070C0"/>
                </a:solidFill>
                <a:ea typeface="ＭＳ Ｐゴシック" panose="020B0600070205080204" pitchFamily="34" charset="-128"/>
              </a:rPr>
              <a:t>Prepare to Conduct a Mock Audit</a:t>
            </a:r>
          </a:p>
          <a:p>
            <a:pPr lvl="1" eaLnBrk="1" hangingPunct="1"/>
            <a:r>
              <a:rPr lang="en-US" altLang="en-US" sz="2800">
                <a:solidFill>
                  <a:srgbClr val="0070C0"/>
                </a:solidFill>
                <a:ea typeface="ＭＳ Ｐゴシック" panose="020B0600070205080204" pitchFamily="34" charset="-128"/>
              </a:rPr>
              <a:t>Office of Drug and Alcohol Policy &amp; Compliance (ODAPC) (www.dot.gov/odapc/)</a:t>
            </a:r>
          </a:p>
          <a:p>
            <a:pPr lvl="2" eaLnBrk="1" hangingPunct="1"/>
            <a:r>
              <a:rPr lang="en-US" altLang="en-US" sz="2800">
                <a:solidFill>
                  <a:srgbClr val="0070C0"/>
                </a:solidFill>
                <a:ea typeface="ＭＳ Ｐゴシック" panose="020B0600070205080204" pitchFamily="34" charset="-128"/>
              </a:rPr>
              <a:t>DOT’s Mock Collection Video</a:t>
            </a:r>
          </a:p>
          <a:p>
            <a:pPr lvl="2" eaLnBrk="1" hangingPunct="1"/>
            <a:r>
              <a:rPr lang="en-US" altLang="en-US" sz="2800">
                <a:solidFill>
                  <a:srgbClr val="0070C0"/>
                </a:solidFill>
                <a:ea typeface="ＭＳ Ｐゴシック" panose="020B0600070205080204" pitchFamily="34" charset="-128"/>
              </a:rPr>
              <a:t>DOT’s 10 Steps to Collection Site Security and Integrity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59396" name="Rectangle 2"/>
          <p:cNvSpPr>
            <a:spLocks noGrp="1"/>
          </p:cNvSpPr>
          <p:nvPr>
            <p:ph type="title"/>
          </p:nvPr>
        </p:nvSpPr>
        <p:spPr>
          <a:xfrm>
            <a:off x="1447801" y="381000"/>
            <a:ext cx="6629400" cy="990600"/>
          </a:xfrm>
        </p:spPr>
        <p:txBody>
          <a:bodyPr vert="horz" wrap="square" lIns="100013" tIns="49213" rIns="100013" bIns="4921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365625"/>
            <a:ext cx="330676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01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idx="1"/>
          </p:nvPr>
        </p:nvSpPr>
        <p:spPr>
          <a:xfrm>
            <a:off x="274639" y="1219200"/>
            <a:ext cx="8594725" cy="4191000"/>
          </a:xfrm>
        </p:spPr>
        <p:txBody>
          <a:bodyPr vert="horz" wrap="square" lIns="100013" tIns="49213" rIns="100013" bIns="492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Resources:</a:t>
            </a:r>
          </a:p>
          <a:p>
            <a:pPr eaLnBrk="1" hangingPunct="1">
              <a:buFont typeface="Wingdings 2" panose="05020102010507070707" pitchFamily="18" charset="2"/>
              <a:buChar char="®"/>
            </a:pPr>
            <a:r>
              <a:rPr lang="en-US" altLang="en-US" sz="2000" dirty="0">
                <a:ea typeface="ＭＳ Ｐゴシック" panose="020B0600070205080204" pitchFamily="34" charset="-128"/>
              </a:rPr>
              <a:t>ODAPC “Mock Collection” Video: </a:t>
            </a:r>
            <a:r>
              <a:rPr lang="en-US" altLang="en-US" sz="2000" dirty="0">
                <a:ea typeface="ＭＳ Ｐゴシック" panose="020B0600070205080204" pitchFamily="34" charset="-128"/>
                <a:hlinkClick r:id="rId3"/>
              </a:rPr>
              <a:t>https://www.transportation.gov/odapc/dot-mock-collection-instructional-video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Char char="®"/>
            </a:pPr>
            <a:r>
              <a:rPr lang="en-US" altLang="en-US" sz="2000" dirty="0">
                <a:ea typeface="ＭＳ Ｐゴシック" panose="020B0600070205080204" pitchFamily="34" charset="-128"/>
              </a:rPr>
              <a:t>ODAPC “10 Steps to Collection Site Security” Video: </a:t>
            </a:r>
            <a:r>
              <a:rPr lang="en-US" altLang="en-US" sz="2000" dirty="0">
                <a:ea typeface="ＭＳ Ｐゴシック" panose="020B0600070205080204" pitchFamily="34" charset="-128"/>
                <a:hlinkClick r:id="rId4"/>
              </a:rPr>
              <a:t>https://www.transportation.gov/odapc/collection-site-security-integrity-video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Char char="®"/>
            </a:pPr>
            <a:r>
              <a:rPr lang="en-US" altLang="en-US" sz="2000" dirty="0">
                <a:ea typeface="ＭＳ Ｐゴシック" panose="020B0600070205080204" pitchFamily="34" charset="-128"/>
              </a:rPr>
              <a:t>ODAPC – Employer Brochure “Monitoring Collection Sites:” </a:t>
            </a:r>
            <a:r>
              <a:rPr lang="en-US" altLang="en-US" sz="2000" dirty="0">
                <a:ea typeface="ＭＳ Ｐゴシック" panose="020B0600070205080204" pitchFamily="34" charset="-128"/>
                <a:hlinkClick r:id="rId5"/>
              </a:rPr>
              <a:t>https://www.transportation.gov/odapc/employer_brochure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Char char="®"/>
            </a:pPr>
            <a:r>
              <a:rPr lang="en-US" altLang="en-US" sz="2000" dirty="0">
                <a:ea typeface="ＭＳ Ｐゴシック" panose="020B0600070205080204" pitchFamily="34" charset="-128"/>
              </a:rPr>
              <a:t>ATF Review Checklist: </a:t>
            </a:r>
            <a:r>
              <a:rPr lang="en-US" altLang="en-US" sz="2000" dirty="0">
                <a:ea typeface="ＭＳ Ｐゴシック" panose="020B0600070205080204" pitchFamily="34" charset="-128"/>
                <a:hlinkClick r:id="rId6"/>
              </a:rPr>
              <a:t>https://transit-safety.fta.dot.gov/DrugAndAlcohol/Tools/DAPMForms/Checklists/Alcohol%20Testing%20Form%20Review%20Checklist.docx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Char char="®"/>
            </a:pPr>
            <a:r>
              <a:rPr lang="en-US" altLang="en-US" sz="2000" dirty="0">
                <a:ea typeface="ＭＳ Ｐゴシック" panose="020B0600070205080204" pitchFamily="34" charset="-128"/>
              </a:rPr>
              <a:t>CCF Review Checklist: </a:t>
            </a:r>
            <a:r>
              <a:rPr lang="en-US" altLang="en-US" sz="2000" dirty="0">
                <a:ea typeface="ＭＳ Ｐゴシック" panose="020B0600070205080204" pitchFamily="34" charset="-128"/>
                <a:hlinkClick r:id="rId7"/>
              </a:rPr>
              <a:t>https://transit-safety.fta.dot.gov/DrugAndAlcohol/Tools/DAPMForms/Checklists/Drug%20Testing%20Custody%20and%20Control%20Form%20Review%20Checklist.docx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Char char="®"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43" name="Rectangle 2"/>
          <p:cNvSpPr>
            <a:spLocks noGrp="1"/>
          </p:cNvSpPr>
          <p:nvPr>
            <p:ph type="title"/>
          </p:nvPr>
        </p:nvSpPr>
        <p:spPr>
          <a:xfrm>
            <a:off x="2133601" y="381000"/>
            <a:ext cx="6019800" cy="990600"/>
          </a:xfrm>
        </p:spPr>
        <p:txBody>
          <a:bodyPr vert="horz" wrap="square" lIns="100013" tIns="49213" rIns="100013" bIns="4921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Challenges</a:t>
            </a:r>
          </a:p>
        </p:txBody>
      </p:sp>
    </p:spTree>
    <p:extLst>
      <p:ext uri="{BB962C8B-B14F-4D97-AF65-F5344CB8AC3E}">
        <p14:creationId xmlns:p14="http://schemas.microsoft.com/office/powerpoint/2010/main" val="1691962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Interview Medical Review Officers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MRO and MRO Staff Protocols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Methods of Communication	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Test Results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Retest Requirements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Other </a:t>
            </a:r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Issues</a:t>
            </a:r>
            <a:endParaRPr lang="en-US" altLang="en-US" dirty="0" smtClean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Procedures for Identifying and Mitigating Potential Safety Risks</a:t>
            </a:r>
          </a:p>
          <a:p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Communicate Preferences/Direction if Inconsistent with Agency Philosophy</a:t>
            </a:r>
          </a:p>
        </p:txBody>
      </p:sp>
    </p:spTree>
    <p:extLst>
      <p:ext uri="{BB962C8B-B14F-4D97-AF65-F5344CB8AC3E}">
        <p14:creationId xmlns:p14="http://schemas.microsoft.com/office/powerpoint/2010/main" val="309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Service Agent </a:t>
            </a:r>
            <a:b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Ensure Individuals Performing Substance Abuse Professional Functions Are Qualified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Credentials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Consult </a:t>
            </a:r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ODAPC’s </a:t>
            </a:r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List 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Proximity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At Least Two</a:t>
            </a: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581400"/>
            <a:ext cx="4068762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Questions?</a:t>
            </a:r>
          </a:p>
        </p:txBody>
      </p:sp>
      <p:sp>
        <p:nvSpPr>
          <p:cNvPr id="65539" name="Rectangle 5"/>
          <p:cNvSpPr txBox="1">
            <a:spLocks/>
          </p:cNvSpPr>
          <p:nvPr/>
        </p:nvSpPr>
        <p:spPr bwMode="auto">
          <a:xfrm>
            <a:off x="1219201" y="2438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SzPct val="75000"/>
              <a:buFont typeface="Courier New" panose="02070309020205020404" pitchFamily="49" charset="0"/>
              <a:buChar char="♦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1pPr>
            <a:lvl2pPr marL="742950" indent="-285750" defTabSz="457200">
              <a:spcBef>
                <a:spcPct val="20000"/>
              </a:spcBef>
              <a:buSzPct val="7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2pPr>
            <a:lvl3pPr marL="1143000" indent="-228600" defTabSz="45720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3pPr>
            <a:lvl4pPr marL="1600200" indent="-228600" defTabSz="4572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4pPr>
            <a:lvl5pPr marL="2057400" indent="-228600" defTabSz="457200">
              <a:spcBef>
                <a:spcPct val="20000"/>
              </a:spcBef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Cambria" panose="020405030504060302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/>
              <a:t>EMAIL - RLS@RLSANDASSOC.COM</a:t>
            </a:r>
          </a:p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RLS &amp; Associates, Inc.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3131 South Dixie Highway, Suite 545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Dayton, Ohio  45439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(937)299-5007</a:t>
            </a:r>
          </a:p>
        </p:txBody>
      </p:sp>
    </p:spTree>
    <p:extLst>
      <p:ext uri="{BB962C8B-B14F-4D97-AF65-F5344CB8AC3E}">
        <p14:creationId xmlns:p14="http://schemas.microsoft.com/office/powerpoint/2010/main" val="21289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 Challenges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B4849CF5-67FB-4461-AAE2-0790A3F9A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371601"/>
            <a:ext cx="7734300" cy="47545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Limited Staff/Staff Turnover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DAPM Initial/Refresher Training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Lack of Cross-Training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Employee Training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Program Management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Geographic Service Area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Limited Access to Qualified Service Agents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724401"/>
            <a:ext cx="25844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9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Staffing Challenges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Cross Train to the Maximum Extent Possible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Assign Someone to Be the Back-Up DAPM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Provide Training as Necessary for Back-Up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Plan for Expected Absences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Organize and Institutionalize Standard Operating Procedures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Ensure Back-Up is Aware of Document Retention Procedures and Has Access to Pertinent Files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Ensure the Program Continues to Function in Your Absence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Don’t Get Behind</a:t>
            </a:r>
          </a:p>
        </p:txBody>
      </p:sp>
    </p:spTree>
    <p:extLst>
      <p:ext uri="{BB962C8B-B14F-4D97-AF65-F5344CB8AC3E}">
        <p14:creationId xmlns:p14="http://schemas.microsoft.com/office/powerpoint/2010/main" val="25956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Staffing Challenges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Participate in a Comprehensive DAPM Training Program as Soon as Possible Following Placement in  the Position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Transportation Safety Institute Courses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State DOT and State Transit Association-Sponsored Training Programs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On-Line Training Programs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Participate in Refresher Training as Often as Possible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Every 2 to 3 Years Is Recommended (NOT A REQUIREMENT)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After Every Major Regulatory Change</a:t>
            </a:r>
          </a:p>
        </p:txBody>
      </p:sp>
    </p:spTree>
    <p:extLst>
      <p:ext uri="{BB962C8B-B14F-4D97-AF65-F5344CB8AC3E}">
        <p14:creationId xmlns:p14="http://schemas.microsoft.com/office/powerpoint/2010/main" val="23304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Staffing Challenges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Participate in National, State and Local Conferences Where D&amp;A Sessions Are Presented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FTA Annual Drug &amp; Alcohol Conference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CTAA Expo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National RTAP Conference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TRB Rural and Intercity Bus Conference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Develop and Participate in a Peer Network </a:t>
            </a:r>
          </a:p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Develop a List of Knowledgeable Contacts for Advice, Guidance, and Additional Insight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5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Staffing Challenges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04851" y="1524001"/>
            <a:ext cx="7734300" cy="4602163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Enhance Safety-Sensitive Employee Training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Meet Regulatory Requirements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Reasonable Suspicion</a:t>
            </a:r>
          </a:p>
          <a:p>
            <a:pPr lvl="2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Safety-Sensitive Employee Awareness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On-Line Options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Classroom Options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3733800"/>
            <a:ext cx="2917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LS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LS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1845</Words>
  <Application>Microsoft Office PowerPoint</Application>
  <PresentationFormat>On-screen Show (4:3)</PresentationFormat>
  <Paragraphs>384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ＭＳ Ｐゴシック</vt:lpstr>
      <vt:lpstr>Arial</vt:lpstr>
      <vt:lpstr>Calibri</vt:lpstr>
      <vt:lpstr>Cambria</vt:lpstr>
      <vt:lpstr>Courier New</vt:lpstr>
      <vt:lpstr>Script MT Bold</vt:lpstr>
      <vt:lpstr>Symbol</vt:lpstr>
      <vt:lpstr>Times New Roman</vt:lpstr>
      <vt:lpstr>Wingdings</vt:lpstr>
      <vt:lpstr>Wingdings 2</vt:lpstr>
      <vt:lpstr>1_RLSppt</vt:lpstr>
      <vt:lpstr>RLSppt</vt:lpstr>
      <vt:lpstr>Small Transit Employers:   Challenges &amp; Best Practices</vt:lpstr>
      <vt:lpstr>What Are  Your Issues?</vt:lpstr>
      <vt:lpstr>Objectives</vt:lpstr>
      <vt:lpstr> Challenges</vt:lpstr>
      <vt:lpstr> Challenges</vt:lpstr>
      <vt:lpstr>Staffing Challenges</vt:lpstr>
      <vt:lpstr>Staffing Challenges</vt:lpstr>
      <vt:lpstr>Staffing Challenges</vt:lpstr>
      <vt:lpstr>Staffing Challenges</vt:lpstr>
      <vt:lpstr>Staffing Challenges</vt:lpstr>
      <vt:lpstr>Staffing Challenges</vt:lpstr>
      <vt:lpstr> Challenges</vt:lpstr>
      <vt:lpstr>Program Management Challenges</vt:lpstr>
      <vt:lpstr>Program Management Challenges</vt:lpstr>
      <vt:lpstr>Program Management  Challenges</vt:lpstr>
      <vt:lpstr>Program Management Challenges</vt:lpstr>
      <vt:lpstr>Program Management Challenges</vt:lpstr>
      <vt:lpstr>Program Management Challenges</vt:lpstr>
      <vt:lpstr>Program Management Challenges</vt:lpstr>
      <vt:lpstr>Program Management Challenges</vt:lpstr>
      <vt:lpstr>Program Management Challenges</vt:lpstr>
      <vt:lpstr> Challenges</vt:lpstr>
      <vt:lpstr>Geographic Area  Challenges</vt:lpstr>
      <vt:lpstr>Geographic Area  Challenges</vt:lpstr>
      <vt:lpstr>Geographic Area  Challenges</vt:lpstr>
      <vt:lpstr>Geographic Area Challenges</vt:lpstr>
      <vt:lpstr> Challenges</vt:lpstr>
      <vt:lpstr>Service Agent  Challenges</vt:lpstr>
      <vt:lpstr>Service Agent  Challenges</vt:lpstr>
      <vt:lpstr>Service Agent  Challenges</vt:lpstr>
      <vt:lpstr>Service Agent  Challenges</vt:lpstr>
      <vt:lpstr>PowerPoint Presentation</vt:lpstr>
      <vt:lpstr>PowerPoint Presentation</vt:lpstr>
      <vt:lpstr>PowerPoint Presentation</vt:lpstr>
      <vt:lpstr>PowerPoint Presentation</vt:lpstr>
      <vt:lpstr>ATF REVIEW</vt:lpstr>
      <vt:lpstr>Service Agent  Challenges </vt:lpstr>
      <vt:lpstr>Service Agent  Challenges</vt:lpstr>
      <vt:lpstr>Service Agent  Challenges</vt:lpstr>
      <vt:lpstr>Service Agent  Challenges</vt:lpstr>
      <vt:lpstr>Service Agent Challenges</vt:lpstr>
      <vt:lpstr>Service Agent  Challenges</vt:lpstr>
      <vt:lpstr>Service Agent  Challenges</vt:lpstr>
      <vt:lpstr>Questions?</vt:lpstr>
    </vt:vector>
  </TitlesOfParts>
  <Company>USDOT-Volpe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Transit Employers:   Challenges &amp; Best Practices</dc:title>
  <dc:creator>DeCoste, Lori (VOLPE)</dc:creator>
  <cp:lastModifiedBy>DeCoste, Lori (VOLPE)</cp:lastModifiedBy>
  <cp:revision>3</cp:revision>
  <dcterms:created xsi:type="dcterms:W3CDTF">2019-03-14T13:13:02Z</dcterms:created>
  <dcterms:modified xsi:type="dcterms:W3CDTF">2019-03-14T13:29:08Z</dcterms:modified>
</cp:coreProperties>
</file>